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3940-25C0-41B5-84F2-573F15823943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9F30-9328-4655-9CD6-EBB3B844030F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117180" cy="3329581"/>
          </a:xfrm>
        </p:spPr>
        <p:txBody>
          <a:bodyPr/>
          <a:lstStyle/>
          <a:p>
            <a:pPr algn="ctr"/>
            <a:r>
              <a:rPr lang="en-US" sz="3800" dirty="0" smtClean="0"/>
              <a:t>“Presentation to the Board”</a:t>
            </a:r>
            <a:br>
              <a:rPr lang="en-US" sz="3800" dirty="0" smtClean="0"/>
            </a:br>
            <a:r>
              <a:rPr lang="en-US" sz="3800" dirty="0" smtClean="0"/>
              <a:t>Problem-Solving Appraisal and Academic Achievement</a:t>
            </a:r>
            <a:endParaRPr lang="en-US" sz="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0900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Christina Farrier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Beth Scott Roberts</a:t>
            </a:r>
            <a:endParaRPr lang="en-US" dirty="0"/>
          </a:p>
        </p:txBody>
      </p:sp>
      <p:pic>
        <p:nvPicPr>
          <p:cNvPr id="1026" name="Picture 2" descr="C:\Users\Tina Wilson\AppData\Local\Microsoft\Windows\Temporary Internet Files\Content.IE5\F0OW6BUG\MP9004422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30" y="106293"/>
            <a:ext cx="3595574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660729"/>
              </p:ext>
            </p:extLst>
          </p:nvPr>
        </p:nvGraphicFramePr>
        <p:xfrm>
          <a:off x="1219200" y="1606079"/>
          <a:ext cx="6629399" cy="4718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600200"/>
                <a:gridCol w="1676400"/>
                <a:gridCol w="1600199"/>
              </a:tblGrid>
              <a:tr h="3779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Intervention Focus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Activity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Role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 Role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</a:tr>
              <a:tr h="43406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Personal Control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Psycho-education and Skill Development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en-US" sz="1200" u="none" strike="noStrike">
                          <a:effectLst/>
                          <a:hlinkClick r:id="" action="ppaction://hlinkfile" tooltip="McWhirter, 2007 #504"/>
                        </a:rPr>
                        <a:t>McWhirter, 2007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Along with support staff, teaches identification and recognition of feelings.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Teaches and demonstrates effective strategies for impulse control, coping with feelings, and decision-making skills.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Practices and applies skills in both academic and social (interpersonal) situations.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18" marR="386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1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Solving inventory (PSI)</a:t>
            </a:r>
          </a:p>
          <a:p>
            <a:endParaRPr lang="en-US" dirty="0"/>
          </a:p>
          <a:p>
            <a:r>
              <a:rPr lang="en-US" dirty="0"/>
              <a:t>Well established measure</a:t>
            </a:r>
          </a:p>
          <a:p>
            <a:pPr lvl="2"/>
            <a:r>
              <a:rPr lang="en-US" dirty="0"/>
              <a:t>Reliability (consistent)</a:t>
            </a:r>
          </a:p>
          <a:p>
            <a:pPr lvl="2"/>
            <a:r>
              <a:rPr lang="en-US" dirty="0"/>
              <a:t>Validity  (measures the 3 components of problem-solving)</a:t>
            </a:r>
          </a:p>
          <a:p>
            <a:r>
              <a:rPr lang="en-US" dirty="0"/>
              <a:t> Pre-test/post-test</a:t>
            </a:r>
          </a:p>
          <a:p>
            <a:endParaRPr lang="en-US" dirty="0"/>
          </a:p>
          <a:p>
            <a:r>
              <a:rPr lang="en-US" dirty="0"/>
              <a:t>Test Scores over time</a:t>
            </a:r>
          </a:p>
          <a:p>
            <a:endParaRPr lang="en-US" dirty="0"/>
          </a:p>
        </p:txBody>
      </p:sp>
      <p:pic>
        <p:nvPicPr>
          <p:cNvPr id="2050" name="Picture 2" descr="C:\Users\Tina Wilson\AppData\Local\Microsoft\Windows\Temporary Internet Files\Content.IE5\QD3AQFUA\MP9004088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67200"/>
            <a:ext cx="2971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14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will help students learn problem-solving skills that they can use in a variety of settings.  The goal of this program is to increase both their problem-solving appraisal as well as increasing their academic achievement.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Context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have many stressors – poverty, unemployment, homelessness, etc.  Children must be able to problem-solve in order to learn, grow, and achieve.</a:t>
            </a:r>
          </a:p>
          <a:p>
            <a:r>
              <a:rPr lang="en-US" dirty="0"/>
              <a:t>Why is problem-solving important?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By helping individuals actively confront problems, 	regulate emotions while problem solving, and feeling confident to resolve problems, it “buffers” the negative impact of stress/hassles.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All problems arising from either daily activities or developmental stages require effective problem-solving skills in order for individuals to maintain a life that they find satisfying (</a:t>
            </a:r>
            <a:r>
              <a:rPr lang="en-US" dirty="0" err="1"/>
              <a:t>Arslan</a:t>
            </a:r>
            <a:r>
              <a:rPr lang="en-US" dirty="0"/>
              <a:t>, 2005).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Tina Wilson\AppData\Local\Microsoft\Windows\Temporary Internet Files\Content.IE5\DLWKM7QF\MC9000822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2" y="0"/>
            <a:ext cx="1862138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Theoretical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 smtClean="0"/>
              <a:t>Cognitive and developmental in nature</a:t>
            </a:r>
          </a:p>
          <a:p>
            <a:r>
              <a:rPr lang="en-US" dirty="0" err="1"/>
              <a:t>McWhirter</a:t>
            </a:r>
            <a:r>
              <a:rPr lang="en-US" dirty="0"/>
              <a:t> et al. (2004) recommend problem-solving skills as part of life skills competency training, and critical school competency, appropriate for fourth, fifth, and 6</a:t>
            </a:r>
            <a:r>
              <a:rPr lang="en-US" baseline="30000" dirty="0"/>
              <a:t>th</a:t>
            </a:r>
            <a:r>
              <a:rPr lang="en-US" dirty="0"/>
              <a:t> grade. </a:t>
            </a:r>
            <a:endParaRPr lang="en-US" dirty="0" smtClean="0"/>
          </a:p>
          <a:p>
            <a:r>
              <a:rPr lang="en-US" dirty="0"/>
              <a:t>If children perceive themselves as competent in problem-solving, they will likely fulfill that “prophecy,” preventing a negative feedback loop of failure followed by low expectations from teachers, parents, and the children themselves (</a:t>
            </a:r>
            <a:r>
              <a:rPr lang="en-US" dirty="0">
                <a:hlinkClick r:id="" action="ppaction://hlinkfile" tooltip="Blair, 2008 #502"/>
              </a:rPr>
              <a:t>Blair &amp; Diamond, 2008</a:t>
            </a:r>
            <a:r>
              <a:rPr lang="en-US" dirty="0"/>
              <a:t>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prevention: integrated across curriculum for all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graders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“Booster” in 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endParaRPr lang="en-US" dirty="0"/>
          </a:p>
          <a:p>
            <a:r>
              <a:rPr lang="en-US" dirty="0"/>
              <a:t>3 dimensions of problem-solving</a:t>
            </a:r>
          </a:p>
          <a:p>
            <a:pPr lvl="2"/>
            <a:r>
              <a:rPr lang="en-US" dirty="0"/>
              <a:t>Problem solving confidence</a:t>
            </a:r>
          </a:p>
          <a:p>
            <a:pPr lvl="2"/>
            <a:r>
              <a:rPr lang="en-US" dirty="0"/>
              <a:t>Approaching or avoiding problems</a:t>
            </a:r>
          </a:p>
          <a:p>
            <a:pPr lvl="2"/>
            <a:r>
              <a:rPr lang="en-US" dirty="0"/>
              <a:t>Belief in ability to control emotions</a:t>
            </a:r>
          </a:p>
          <a:p>
            <a:endParaRPr lang="en-US" dirty="0"/>
          </a:p>
        </p:txBody>
      </p:sp>
      <p:pic>
        <p:nvPicPr>
          <p:cNvPr id="1026" name="Picture 2" descr="C:\Users\Tina Wilson\AppData\Local\Microsoft\Windows\Temporary Internet Files\Content.IE5\0RD02U2H\MP9004422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743200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0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Problem-Solving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Belief in ability to effectively cope with a wide range of problems</a:t>
            </a:r>
          </a:p>
          <a:p>
            <a:endParaRPr lang="en-US" dirty="0"/>
          </a:p>
          <a:p>
            <a:r>
              <a:rPr lang="en-US" dirty="0"/>
              <a:t>Associated with academic achievement</a:t>
            </a:r>
          </a:p>
          <a:p>
            <a:pPr lvl="2"/>
            <a:endParaRPr lang="en-US" dirty="0"/>
          </a:p>
          <a:p>
            <a:r>
              <a:rPr lang="en-US" dirty="0"/>
              <a:t>Teacher as “community organizer” helps create a classroom where students experience success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021151"/>
              </p:ext>
            </p:extLst>
          </p:nvPr>
        </p:nvGraphicFramePr>
        <p:xfrm>
          <a:off x="1143000" y="1828800"/>
          <a:ext cx="6545580" cy="3662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395"/>
                <a:gridCol w="1636395"/>
                <a:gridCol w="1636395"/>
                <a:gridCol w="1636395"/>
              </a:tblGrid>
              <a:tr h="7069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Intervention Focus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Activity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Teacher Role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 Role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50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Problem-Solving Confidence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Collective Classroom Efficacy.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(</a:t>
                      </a:r>
                      <a:r>
                        <a:rPr lang="en-US" sz="1100" u="none" strike="noStrike">
                          <a:effectLst/>
                          <a:hlinkClick r:id="" action="ppaction://hlinkfile" tooltip="Putney, 2011 #506"/>
                        </a:rPr>
                        <a:t>Putney &amp; Broughton, 2011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“Community Organizer”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Creates classroom environment of respect and accountability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Autonomous participant, accountable to the group.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Responsible for asking “probing questions”, etc.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Active participant in development of group norms and problem solving.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Approaching or Avoiding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Tendency to approach problems is associated with positive coping strategies</a:t>
            </a:r>
          </a:p>
          <a:p>
            <a:endParaRPr lang="en-US" dirty="0"/>
          </a:p>
          <a:p>
            <a:r>
              <a:rPr lang="en-US" dirty="0"/>
              <a:t>Students generate many alternate solutions</a:t>
            </a:r>
          </a:p>
          <a:p>
            <a:pPr lvl="2"/>
            <a:r>
              <a:rPr lang="en-US" dirty="0"/>
              <a:t>Hypothetical and “real life” problems</a:t>
            </a:r>
          </a:p>
          <a:p>
            <a:endParaRPr lang="en-US" dirty="0"/>
          </a:p>
          <a:p>
            <a:r>
              <a:rPr lang="en-US" dirty="0"/>
              <a:t>Link solutions with possible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508986"/>
              </p:ext>
            </p:extLst>
          </p:nvPr>
        </p:nvGraphicFramePr>
        <p:xfrm>
          <a:off x="1523998" y="1806575"/>
          <a:ext cx="6019804" cy="4137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951"/>
                <a:gridCol w="1504951"/>
                <a:gridCol w="1504951"/>
                <a:gridCol w="1504951"/>
              </a:tblGrid>
              <a:tr h="11154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Intervention Focus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Activity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Teacher Role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 Role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</a:tr>
              <a:tr h="3021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Approaching/Avoiding Problems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Solution-generation across curriculum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(derived from IPCS, p. 260-262)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</a:t>
                      </a:r>
                      <a:r>
                        <a:rPr lang="en-US" sz="1200" u="none" strike="noStrike">
                          <a:effectLst/>
                          <a:hlinkClick r:id="" action="ppaction://hlinkfile" tooltip="McWhirter, 2007 #504"/>
                        </a:rPr>
                        <a:t>McWhirter, 2007</a:t>
                      </a:r>
                      <a:r>
                        <a:rPr lang="en-US" sz="12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Provides positive problem-solving experiences across curriculum in hypothetical and “real life” situations.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Facilitates “means-ends” thinking.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Engages with other students in small groups, generating many possible solutions to a problem.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Identifies consequences related to solutions.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7" marR="527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1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“believing one is in control of one’s emotions and behaviors while solving problems” </a:t>
            </a:r>
          </a:p>
          <a:p>
            <a:endParaRPr lang="en-US" dirty="0"/>
          </a:p>
          <a:p>
            <a:r>
              <a:rPr lang="en-US" dirty="0"/>
              <a:t>Develop skills to control impulsive behaviors, to recognize and cope with feelings</a:t>
            </a:r>
          </a:p>
          <a:p>
            <a:endParaRPr lang="en-US" dirty="0"/>
          </a:p>
          <a:p>
            <a:r>
              <a:rPr lang="en-US" dirty="0"/>
              <a:t>Decision-making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194</TotalTime>
  <Words>385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“Presentation to the Board” Problem-Solving Appraisal and Academic Achievement</vt:lpstr>
      <vt:lpstr>Context of the Problem</vt:lpstr>
      <vt:lpstr>Theoretical Basis</vt:lpstr>
      <vt:lpstr>Intervention Program</vt:lpstr>
      <vt:lpstr>Problem-Solving Confidence</vt:lpstr>
      <vt:lpstr>PowerPoint Presentation</vt:lpstr>
      <vt:lpstr>Approaching or Avoiding Problems</vt:lpstr>
      <vt:lpstr>PowerPoint Presentation</vt:lpstr>
      <vt:lpstr>Personal Control</vt:lpstr>
      <vt:lpstr>PowerPoint Presentation</vt:lpstr>
      <vt:lpstr>Program Evaluation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“Presentation to the Board” Problem-Solving</dc:title>
  <dc:creator>Tina Wilson</dc:creator>
  <cp:lastModifiedBy>Tina Wilson</cp:lastModifiedBy>
  <cp:revision>12</cp:revision>
  <dcterms:created xsi:type="dcterms:W3CDTF">2012-06-21T20:56:57Z</dcterms:created>
  <dcterms:modified xsi:type="dcterms:W3CDTF">2012-06-23T22:44:51Z</dcterms:modified>
</cp:coreProperties>
</file>